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elegraf Bold" charset="1" panose="00000800000000000000"/>
      <p:regular r:id="rId19"/>
    </p:embeddedFont>
    <p:embeddedFont>
      <p:font typeface="Telegraf" charset="1" panose="00000500000000000000"/>
      <p:regular r:id="rId20"/>
    </p:embeddedFont>
    <p:embeddedFont>
      <p:font typeface="Telegraf Extra-Light" charset="1" panose="00000300000000000000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7862">
            <a:off x="6119913" y="5304279"/>
            <a:ext cx="15048401" cy="6376760"/>
          </a:xfrm>
          <a:custGeom>
            <a:avLst/>
            <a:gdLst/>
            <a:ahLst/>
            <a:cxnLst/>
            <a:rect r="r" b="b" t="t" l="l"/>
            <a:pathLst>
              <a:path h="6376760" w="15048401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32478" y="7009521"/>
            <a:ext cx="9637365" cy="212578"/>
            <a:chOff x="0" y="0"/>
            <a:chExt cx="2538236" cy="559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38236" cy="55988"/>
            </a:xfrm>
            <a:custGeom>
              <a:avLst/>
              <a:gdLst/>
              <a:ahLst/>
              <a:cxnLst/>
              <a:rect r="r" b="b" t="t" l="l"/>
              <a:pathLst>
                <a:path h="55988" w="2538236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true" rot="0">
            <a:off x="-641393" y="-1165054"/>
            <a:ext cx="6732105" cy="4030848"/>
          </a:xfrm>
          <a:custGeom>
            <a:avLst/>
            <a:gdLst/>
            <a:ahLst/>
            <a:cxnLst/>
            <a:rect r="r" b="b" t="t" l="l"/>
            <a:pathLst>
              <a:path h="4030848" w="6732105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287750"/>
            <a:ext cx="16755843" cy="1118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81"/>
              </a:lnSpc>
              <a:spcBef>
                <a:spcPct val="0"/>
              </a:spcBef>
            </a:pPr>
            <a:r>
              <a:rPr lang="en-US" b="true" sz="6201" spc="31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MOBILE SALES ANALYSIS – POWER BI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876681"/>
            <a:ext cx="13271825" cy="920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spc="5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PROJECT PRESENTATION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022759"/>
            <a:ext cx="2987219" cy="54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14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Presented By: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967194" y="8022759"/>
            <a:ext cx="3928552" cy="1066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spc="14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Soham Bhujbal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704575" y="783695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067703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46639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809990"/>
            <a:ext cx="5974437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Purpose: Portfolio / Business Analysis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58567">
            <a:off x="10899557" y="-2048730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2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2" y="4424552"/>
                </a:lnTo>
                <a:lnTo>
                  <a:pt x="1044142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125778">
            <a:off x="9642048" y="7442125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68477" y="-348153"/>
            <a:ext cx="8500415" cy="5587359"/>
            <a:chOff x="0" y="0"/>
            <a:chExt cx="2238793" cy="1471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38793" cy="1471568"/>
            </a:xfrm>
            <a:custGeom>
              <a:avLst/>
              <a:gdLst/>
              <a:ahLst/>
              <a:cxnLst/>
              <a:rect r="r" b="b" t="t" l="l"/>
              <a:pathLst>
                <a:path h="1471568" w="2238793">
                  <a:moveTo>
                    <a:pt x="0" y="0"/>
                  </a:moveTo>
                  <a:lnTo>
                    <a:pt x="2238793" y="0"/>
                  </a:lnTo>
                  <a:lnTo>
                    <a:pt x="2238793" y="1471568"/>
                  </a:lnTo>
                  <a:lnTo>
                    <a:pt x="0" y="147156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38793" cy="1528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-1416136" y="2083271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186696"/>
            <a:ext cx="9445915" cy="2466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DESIGN PRINCIPLES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14707" y="2246379"/>
            <a:ext cx="7606006" cy="7352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🎨 Design Principles Followed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1️⃣ Simplicity &amp; Clarity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Minimal clutter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Clear chart titles and labels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Focus on business-relevant insights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2️⃣ Consistent Color Theme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Uniform color palette across all visuals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Same color used for same metric to avoid confusion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📌 Improves readability and professional appearance.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3️⃣ Visual Hierarchy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KPIs placed at the top for quick insight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Trends and comparisons in the middle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Detailed tables at the bottom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4️⃣ Interactive Experience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Cross-filtering enabled across all visuals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Slicers allow drill-down and focused analysis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5️⃣ Performance Optimization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Star schema data model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Measures created using DAX instead of calculated columns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Limited visuals per page for faster load time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737958" y="782737"/>
            <a:ext cx="249294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5022181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762488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58567">
            <a:off x="10899557" y="-2048730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2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2" y="4424552"/>
                </a:lnTo>
                <a:lnTo>
                  <a:pt x="1044142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125778">
            <a:off x="9642048" y="7442125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68477" y="-348153"/>
            <a:ext cx="8500415" cy="5587359"/>
            <a:chOff x="0" y="0"/>
            <a:chExt cx="2238793" cy="1471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38793" cy="1471568"/>
            </a:xfrm>
            <a:custGeom>
              <a:avLst/>
              <a:gdLst/>
              <a:ahLst/>
              <a:cxnLst/>
              <a:rect r="r" b="b" t="t" l="l"/>
              <a:pathLst>
                <a:path h="1471568" w="2238793">
                  <a:moveTo>
                    <a:pt x="0" y="0"/>
                  </a:moveTo>
                  <a:lnTo>
                    <a:pt x="2238793" y="0"/>
                  </a:lnTo>
                  <a:lnTo>
                    <a:pt x="2238793" y="1471568"/>
                  </a:lnTo>
                  <a:lnTo>
                    <a:pt x="0" y="147156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38793" cy="1528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-1416136" y="2083271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10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2043" y="6428963"/>
            <a:ext cx="9445915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INSIGHTS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53294" y="1275989"/>
            <a:ext cx="7606006" cy="14686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Key Insights – Mobile Sales Dashboard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1. Brand Performance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Xiaomi and Vivo are the top-performing brands, contributing the highest share of total sales.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Premium brands have higher price per unit but lower unit volume compared to mid-range brands.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Budget and mid-range phones drive overall revenue through volume sales.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2. City-wise Sales Distribution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Metro cities like Mumbai and Delhi dominate total sales, showing strong urban demand.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Tier-2 cities contribute steadily, indicating future expansion opportunities.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Sales concentration in metros highlights region-specific marketing potential.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3. Monthly Sales Trend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Sales show clear fluctuations across months, indicating seasonality.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Peak sales occur during festive or promotional periods, driven by offers and discounts.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Lower sales months suggest opportunities for targeted campaigns to balance demand.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4. Customer Buying Behavior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Customers prefer mid-priced smartphones, balancing features and affordability.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Higher unit sales are observed in price-sensitive segments.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Repeat purchases are more common for trusted brands with consistent quality.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5. Payment Method Preferences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Digital payment methods (UPI &amp; Credit Cards) are the most used.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Cash usage is comparatively low, indicating a shift toward cashless transactions.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Digital payments enable faster checkout and promotional tie-ins.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6. Customer Ratings &amp; Satisfaction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Most products receive ratings between 4 and 5, indicating high customer satisfaction.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Highly rated mobile models correlate with stronger sales performance.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Lower-rated models show reduced repeat purchases, signaling quality or service issues.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737958" y="782737"/>
            <a:ext cx="249294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5022181" y="782737"/>
            <a:ext cx="181999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2762488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2043" y="7698395"/>
            <a:ext cx="4862317" cy="95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7"/>
              </a:lnSpc>
            </a:pPr>
            <a:r>
              <a:rPr lang="en-US" sz="274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MOBILE SALES DASHBOARD</a:t>
            </a:r>
          </a:p>
          <a:p>
            <a:pPr algn="ctr">
              <a:lnSpc>
                <a:spcPts val="3847"/>
              </a:lnSpc>
            </a:pPr>
            <a:r>
              <a:rPr lang="en-US" b="true" sz="274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84357">
            <a:off x="-575872" y="-647487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-392510"/>
            <a:ext cx="2222584" cy="11072020"/>
            <a:chOff x="0" y="0"/>
            <a:chExt cx="585372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85372" cy="2916088"/>
            </a:xfrm>
            <a:custGeom>
              <a:avLst/>
              <a:gdLst/>
              <a:ahLst/>
              <a:cxnLst/>
              <a:rect r="r" b="b" t="t" l="l"/>
              <a:pathLst>
                <a:path h="2916088" w="585372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-5400000">
            <a:off x="301014" y="7560306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BJ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637488" y="4872252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1110727" y="-531114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11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53653" y="353332"/>
            <a:ext cx="11327606" cy="1006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💡 Business Recommendations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Focus marketing on top-performing brands to maximize revenue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Expand sales strategy in high-growth metro and Tier-2 cities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Promote high-rated mobile models to increase repeat purchases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Encourage digital payments through offers and cashbacks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⚙️ Technical &amp; Design Features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Built using Power BI with interactive visuals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Used DAX measures for KPIs and aggregations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Slicers for dynamic filtering (City, Brand, Month)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Clean and consistent dashboard layout for easy analysis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🚀 Future Enhancements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 YoY / MoM sales growth analysis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 sales forecasting using time series models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Include profit and margin analysis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 a mobile-friendly dashboard layout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✅ Conclusion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dashboard provides clear visibility into mobile sales performance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Helps identify top brands, key cities, and customer behavior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Enables data-driven decision-making for business growth</a:t>
            </a:r>
          </a:p>
          <a:p>
            <a:pPr algn="l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28310" y="5143500"/>
            <a:ext cx="8431381" cy="6106672"/>
            <a:chOff x="0" y="0"/>
            <a:chExt cx="2220611" cy="16083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20611" cy="1608342"/>
            </a:xfrm>
            <a:custGeom>
              <a:avLst/>
              <a:gdLst/>
              <a:ahLst/>
              <a:cxnLst/>
              <a:rect r="r" b="b" t="t" l="l"/>
              <a:pathLst>
                <a:path h="1608342" w="2220611">
                  <a:moveTo>
                    <a:pt x="0" y="0"/>
                  </a:moveTo>
                  <a:lnTo>
                    <a:pt x="2220611" y="0"/>
                  </a:lnTo>
                  <a:lnTo>
                    <a:pt x="2220611" y="1608342"/>
                  </a:lnTo>
                  <a:lnTo>
                    <a:pt x="0" y="160834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220611" cy="16654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760705">
            <a:off x="1423346" y="-1948290"/>
            <a:ext cx="15441309" cy="6543255"/>
          </a:xfrm>
          <a:custGeom>
            <a:avLst/>
            <a:gdLst/>
            <a:ahLst/>
            <a:cxnLst/>
            <a:rect r="r" b="b" t="t" l="l"/>
            <a:pathLst>
              <a:path h="6543255" w="15441309">
                <a:moveTo>
                  <a:pt x="0" y="0"/>
                </a:moveTo>
                <a:lnTo>
                  <a:pt x="15441308" y="0"/>
                </a:lnTo>
                <a:lnTo>
                  <a:pt x="15441308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21043" y="3816797"/>
            <a:ext cx="9445915" cy="1311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59"/>
              </a:lnSpc>
            </a:pPr>
            <a:r>
              <a:rPr lang="en-US" b="true" sz="933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84366" y="-196806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08865" y="-392510"/>
            <a:ext cx="7501837" cy="11072020"/>
            <a:chOff x="0" y="0"/>
            <a:chExt cx="1975792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75793" cy="2916088"/>
            </a:xfrm>
            <a:custGeom>
              <a:avLst/>
              <a:gdLst/>
              <a:ahLst/>
              <a:cxnLst/>
              <a:rect r="r" b="b" t="t" l="l"/>
              <a:pathLst>
                <a:path h="2916088" w="1975793">
                  <a:moveTo>
                    <a:pt x="0" y="0"/>
                  </a:moveTo>
                  <a:lnTo>
                    <a:pt x="1975793" y="0"/>
                  </a:lnTo>
                  <a:lnTo>
                    <a:pt x="1975793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7579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431877" y="633234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159298" y="438375"/>
            <a:ext cx="8403819" cy="2466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PROBLEM STATEMENT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988633" y="-146732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59298" y="2967659"/>
            <a:ext cx="10128702" cy="1351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MOBILE SALES BUSINESS GENERATES LARGE VOLUMES OF TRANSACTIONAL DATA ACROSS MULTIPLE BRANDS, CITIES, PAYMENT METHODS, AND CUSTOMER SEGMENTS.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However, stakeholders face challenges in: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59298" y="4386248"/>
            <a:ext cx="8115300" cy="2685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Understanding overall sales performance at a glance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Identifying top-performing and underperforming mobile brands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Analyzing city-wise sales contribution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Tracking sales trends over time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Evaluating customer behavior and satisfaction using ratings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Understanding payment method preferences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159298" y="7242026"/>
            <a:ext cx="8115300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Due to the lack of a centralized, interactive reporting system, decision-makers rely on static reports, making it difficult to derive actionable insights and respond quickly to market trends.</a:t>
            </a:r>
          </a:p>
        </p:txBody>
      </p:sp>
      <p:sp>
        <p:nvSpPr>
          <p:cNvPr name="TextBox 12" id="12"/>
          <p:cNvSpPr txBox="true"/>
          <p:nvPr/>
        </p:nvSpPr>
        <p:spPr>
          <a:xfrm rot="-5400000">
            <a:off x="5051534" y="7300883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13" id="13"/>
          <p:cNvSpPr txBox="true"/>
          <p:nvPr/>
        </p:nvSpPr>
        <p:spPr>
          <a:xfrm rot="-5400000">
            <a:off x="5554696" y="2186448"/>
            <a:ext cx="181999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5388008" y="4612828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351945" y="3691521"/>
            <a:ext cx="6895551" cy="1521052"/>
            <a:chOff x="0" y="0"/>
            <a:chExt cx="1816112" cy="40060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351945" y="5489893"/>
            <a:ext cx="6895551" cy="1521052"/>
            <a:chOff x="0" y="0"/>
            <a:chExt cx="1816112" cy="40060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869338" y="2082771"/>
            <a:ext cx="9407130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OBJECTIVE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69338" y="3333153"/>
            <a:ext cx="7916247" cy="1572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 spc="52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OBJECTIVE OF THIS PROJECT IS TO BUILD AN INTERACTIVE POWER BI DASHBOARD THAT PROVIDES A COMPREHENSIVE ANALYSIS OF MOBILE SALES DATA AND SUPPORTS DATA-DRIVEN DECISION-MAKING.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51945" y="3856417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351945" y="5654789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69338" y="6349275"/>
            <a:ext cx="5917923" cy="168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“To design an interactive Power BI dashboard that analyzes mobile sales performance across brands, cities, and customers, enabling stakeholders to make informed business decisions.”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27406" y="3901947"/>
            <a:ext cx="4985712" cy="149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Analyze total sales and units sold across different mobile brands</a:t>
            </a:r>
          </a:p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Identify top-performing cities and regions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927406" y="5566531"/>
            <a:ext cx="4985712" cy="149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Track monthly sales trends to identify seasonality</a:t>
            </a:r>
          </a:p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Understand customer payment preferences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77374" y="783695"/>
            <a:ext cx="181999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6017681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0351945" y="7288265"/>
            <a:ext cx="6895551" cy="1521052"/>
            <a:chOff x="0" y="0"/>
            <a:chExt cx="1816112" cy="40060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0351945" y="7453161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927406" y="7318972"/>
            <a:ext cx="4985712" cy="149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Evaluate customer satisfaction through ratings analysis</a:t>
            </a:r>
          </a:p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Enable users to filter and explore data dynamically using slicers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-467361" y="-2757747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6204" y="6250419"/>
            <a:ext cx="11514218" cy="8506128"/>
          </a:xfrm>
          <a:custGeom>
            <a:avLst/>
            <a:gdLst/>
            <a:ahLst/>
            <a:cxnLst/>
            <a:rect r="r" b="b" t="t" l="l"/>
            <a:pathLst>
              <a:path h="8506128" w="1151421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259300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8021110" y="782737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305333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45641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041524" y="6795739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065326"/>
            <a:ext cx="12765895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 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296658"/>
            <a:ext cx="15114604" cy="1922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spc="6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DATASET REPRESENTS MOBILE PHONE SALES TRANSACTIONS ACROSS MULTIPLE BRANDS, CITIES, AND CUSTOMER SEGMENTS.</a:t>
            </a:r>
          </a:p>
          <a:p>
            <a:pPr algn="l">
              <a:lnSpc>
                <a:spcPts val="3780"/>
              </a:lnSpc>
              <a:spcBef>
                <a:spcPct val="0"/>
              </a:spcBef>
            </a:pPr>
            <a:r>
              <a:rPr lang="en-US" sz="2700" spc="6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It captures sales performance, customer details, and payment behavior, enabling comprehensive business analysis through Power BI.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500452"/>
            <a:ext cx="10268241" cy="2685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Data Sources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Primary Source:</a:t>
            </a:r>
          </a:p>
          <a:p>
            <a:pPr algn="l" marL="820422" indent="-273474" lvl="2">
              <a:lnSpc>
                <a:spcPts val="2660"/>
              </a:lnSpc>
              <a:buFont typeface="Arial"/>
              <a:buChar char="⚬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Excel file containing mobile sales transaction data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System Type:</a:t>
            </a:r>
          </a:p>
          <a:p>
            <a:pPr algn="l" marL="820422" indent="-273474" lvl="2">
              <a:lnSpc>
                <a:spcPts val="2660"/>
              </a:lnSpc>
              <a:buFont typeface="Arial"/>
              <a:buChar char="⚬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Offline transactional sales data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Usage:</a:t>
            </a:r>
          </a:p>
          <a:p>
            <a:pPr algn="l" marL="820422" indent="-273474" lvl="2">
              <a:lnSpc>
                <a:spcPts val="2660"/>
              </a:lnSpc>
              <a:buFont typeface="Arial"/>
              <a:buChar char="⚬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Imported into Power BI for data modeling, visualization, and analysis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119192"/>
            <a:ext cx="10268241" cy="1351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Data Size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 Rows: ~3835 transaction records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 Columns: 14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84357">
            <a:off x="-575872" y="-647487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-392510"/>
            <a:ext cx="2222584" cy="11072020"/>
            <a:chOff x="0" y="0"/>
            <a:chExt cx="585372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85372" cy="2916088"/>
            </a:xfrm>
            <a:custGeom>
              <a:avLst/>
              <a:gdLst/>
              <a:ahLst/>
              <a:cxnLst/>
              <a:rect r="r" b="b" t="t" l="l"/>
              <a:pathLst>
                <a:path h="2916088" w="585372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-5400000">
            <a:off x="301014" y="7560306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BJ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637488" y="4872252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1110727" y="-531114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69108" y="76200"/>
            <a:ext cx="5478757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54"/>
              </a:lnSpc>
            </a:pPr>
            <a:r>
              <a:rPr lang="en-US" sz="6757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KEY FIELDS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38945" y="971550"/>
            <a:ext cx="8762237" cy="594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3"/>
              </a:lnSpc>
              <a:spcBef>
                <a:spcPct val="0"/>
              </a:spcBef>
            </a:pPr>
            <a:r>
              <a:rPr lang="en-US" sz="1652" spc="3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DATASET CONTAINS TRANSACTIONAL, CUSTOMER, AND PRODUCT-RELATED INFORMATION REQUIRED TO ANALYZE MOBILE SALES PERFORMANCE.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38945" y="1695651"/>
            <a:ext cx="8485108" cy="390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Important Fields Used: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Transaction ID – Unique identifier for each sale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Date (Day, Month, Year, Day Name) – Used for time-based analysis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Brand – Mobile brand (Xiaomi, Vivo, Samsung, etc.)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Mobile Model – Specific mobile model sold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Units Sold – Quantity of mobiles sold per transaction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Price Per Unit – Selling price of each unit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City – Customer’s city location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Payment Method – Mode of payment (UPI, Credit Card, Cash)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Customer Age – Age of the customer</a:t>
            </a:r>
          </a:p>
          <a:p>
            <a:pPr algn="just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Customer Ratings – Customer satisfaction rating (1–5)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737802" y="5935153"/>
            <a:ext cx="6068417" cy="638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3"/>
              </a:lnSpc>
            </a:pPr>
            <a:r>
              <a:rPr lang="en-US" sz="377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377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Cleaning Challenges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37802" y="6949629"/>
            <a:ext cx="10097452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During data exploration, several data quality issues were identified that could impact analysis accuracy.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737802" y="7457184"/>
            <a:ext cx="7166015" cy="2267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5"/>
              </a:lnSpc>
            </a:pPr>
            <a:r>
              <a:rPr lang="en-US" sz="1867" spc="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Challenges Faced: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Missing values in Customer Ratings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Inconsistent city names (spelling variations)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Incorrect data types (numeric fields stored as text)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Duplicate transactions affecting sales totals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fields split across multiple columns (Day, Month, Year)</a:t>
            </a:r>
          </a:p>
          <a:p>
            <a:pPr algn="l">
              <a:lnSpc>
                <a:spcPts val="2615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65348">
            <a:off x="-1362223" y="-2212276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1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1" y="4424552"/>
                </a:lnTo>
                <a:lnTo>
                  <a:pt x="10441421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0927">
            <a:off x="5486162" y="7645079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821802" y="4192649"/>
            <a:ext cx="7891417" cy="6257897"/>
            <a:chOff x="0" y="0"/>
            <a:chExt cx="2078398" cy="16481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78398" cy="1648170"/>
            </a:xfrm>
            <a:custGeom>
              <a:avLst/>
              <a:gdLst/>
              <a:ahLst/>
              <a:cxnLst/>
              <a:rect r="r" b="b" t="t" l="l"/>
              <a:pathLst>
                <a:path h="1648170" w="2078398">
                  <a:moveTo>
                    <a:pt x="0" y="0"/>
                  </a:moveTo>
                  <a:lnTo>
                    <a:pt x="2078398" y="0"/>
                  </a:lnTo>
                  <a:lnTo>
                    <a:pt x="2078398" y="1648170"/>
                  </a:lnTo>
                  <a:lnTo>
                    <a:pt x="0" y="1648170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078398" cy="17053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14969335" y="1122741"/>
            <a:ext cx="643045" cy="7706253"/>
            <a:chOff x="0" y="0"/>
            <a:chExt cx="169362" cy="202963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2029631"/>
            </a:xfrm>
            <a:custGeom>
              <a:avLst/>
              <a:gdLst/>
              <a:ahLst/>
              <a:cxnLst/>
              <a:rect r="r" b="b" t="t" l="l"/>
              <a:pathLst>
                <a:path h="2029631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1944950"/>
                  </a:lnTo>
                  <a:cubicBezTo>
                    <a:pt x="169362" y="1967409"/>
                    <a:pt x="160440" y="1988947"/>
                    <a:pt x="144559" y="2004828"/>
                  </a:cubicBezTo>
                  <a:cubicBezTo>
                    <a:pt x="128678" y="2020709"/>
                    <a:pt x="107140" y="2029631"/>
                    <a:pt x="84681" y="2029631"/>
                  </a:cubicBezTo>
                  <a:lnTo>
                    <a:pt x="84681" y="2029631"/>
                  </a:lnTo>
                  <a:cubicBezTo>
                    <a:pt x="37913" y="2029631"/>
                    <a:pt x="0" y="1991718"/>
                    <a:pt x="0" y="1944950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20867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028076" y="4766635"/>
            <a:ext cx="2798032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826108" y="4766635"/>
            <a:ext cx="204272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114668" y="6830598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678937"/>
            <a:ext cx="11810884" cy="1434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1"/>
              </a:lnSpc>
            </a:pPr>
            <a:r>
              <a:rPr lang="en-US" sz="5413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DATA PREPARATION </a:t>
            </a:r>
          </a:p>
          <a:p>
            <a:pPr algn="l">
              <a:lnSpc>
                <a:spcPts val="5251"/>
              </a:lnSpc>
            </a:pPr>
            <a:r>
              <a:rPr lang="en-US" sz="5413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(ETL PROCESS – POWER QUERY)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118665"/>
            <a:ext cx="9657424" cy="108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48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DATA PREPARATION PROCESS WAS PERFORMED USING POWER QUERY IN POWER BI TO ENSURE DATA ACCURACY, CONSISTENCY, AND RELIABILITY BEFORE BUILDING VISUALIZATIONS.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4587670"/>
            <a:ext cx="7817645" cy="435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STEP PERFORMED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Removed duplicate transaction records to avoid inflated sales values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Handled missing values in key fields such as: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Customer Ratings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Payment Method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Standardized date-related fields (Day, Month, Year) for time-based analysis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Corrected data types: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Price Per Unit → Decimal Number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Units Sold → Whole Number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Ratings → Whole Number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64248" y="9337770"/>
            <a:ext cx="249294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0848471" y="9337770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88778" y="9337770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225008">
            <a:off x="8726184" y="6567202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6"/>
                </a:lnTo>
                <a:lnTo>
                  <a:pt x="0" y="53821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8410460">
            <a:off x="1935723" y="-5126712"/>
            <a:ext cx="11976399" cy="7170869"/>
          </a:xfrm>
          <a:custGeom>
            <a:avLst/>
            <a:gdLst/>
            <a:ahLst/>
            <a:cxnLst/>
            <a:rect r="r" b="b" t="t" l="l"/>
            <a:pathLst>
              <a:path h="7170869" w="11976399">
                <a:moveTo>
                  <a:pt x="0" y="0"/>
                </a:moveTo>
                <a:lnTo>
                  <a:pt x="11976399" y="0"/>
                </a:lnTo>
                <a:lnTo>
                  <a:pt x="11976399" y="7170868"/>
                </a:lnTo>
                <a:lnTo>
                  <a:pt x="0" y="71708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64408" y="-882202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789324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85591" y="4416399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82938" y="4153831"/>
            <a:ext cx="3587842" cy="138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spc="8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id eiusmod ex adipisicing reprehenderit eiusmod veniam velit deserunt nisi eu anim non qui esse mollit et nisi deserunt anim consequat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9893" y="957981"/>
            <a:ext cx="6794030" cy="1357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9"/>
              </a:lnSpc>
            </a:pPr>
            <a:r>
              <a:rPr lang="en-US" sz="794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MODEL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9893" y="2268242"/>
            <a:ext cx="14354591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Model overview</a:t>
            </a: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Star Schema (Optimized for Analytics)</a:t>
            </a: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model is designed using a fact table at the center with supporting dimension tables, enabling efficient slicing, filtering, and performance.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3768820"/>
            <a:ext cx="5472470" cy="563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Fact Table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Sales_Data (Fact Table)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This table contains transaction-level data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and is the core of the model.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Key Fields: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Transaction ID (Primary Key)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Units Sold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Price Per Unit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Sales Amount (calculated)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Customer Ratings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(Day, Month, Year)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Purpose: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Stores all quantitative metrics used for KPIs 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such as Total Sales, Units Sold,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Average Rating, and Transactions.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369129" y="4053935"/>
            <a:ext cx="5549741" cy="281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Dimension Tables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Custom_Calendar (Date Dimension Table)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Day Name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Enables: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Monthly &amp; yearly trend analysis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Time intelligence (YoY, MoM – if extended)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534264" y="4063460"/>
            <a:ext cx="6009517" cy="492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Relationships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Relationship between tables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You see a line connecting the two tables:</a:t>
            </a:r>
          </a:p>
          <a:p>
            <a:pPr algn="just">
              <a:lnSpc>
                <a:spcPts val="2799"/>
              </a:lnSpc>
            </a:pP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Custom_Calendar (1)  ───── (*) Sales_Data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Meaning:</a:t>
            </a:r>
          </a:p>
          <a:p>
            <a:pPr algn="just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 (one) → Custom_Calendar</a:t>
            </a:r>
          </a:p>
          <a:p>
            <a:pPr algn="just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* (many) → Sales_Data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This is a One-to-Many relationship:</a:t>
            </a:r>
          </a:p>
          <a:p>
            <a:pPr algn="just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One date in Custom_Calendar</a:t>
            </a:r>
          </a:p>
          <a:p>
            <a:pPr algn="just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Can match many rows in Sales_Data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They are connected using the Date column.</a:t>
            </a:r>
          </a:p>
          <a:p>
            <a:pPr algn="just">
              <a:lnSpc>
                <a:spcPts val="2799"/>
              </a:lnSpc>
            </a:pPr>
          </a:p>
          <a:p>
            <a:pPr algn="just">
              <a:lnSpc>
                <a:spcPts val="279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189023" y="-244431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3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3" y="5407093"/>
                </a:lnTo>
                <a:lnTo>
                  <a:pt x="1276010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786060" y="-392510"/>
            <a:ext cx="6667753" cy="11072020"/>
            <a:chOff x="0" y="0"/>
            <a:chExt cx="1756116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56116" cy="2916088"/>
            </a:xfrm>
            <a:custGeom>
              <a:avLst/>
              <a:gdLst/>
              <a:ahLst/>
              <a:cxnLst/>
              <a:rect r="r" b="b" t="t" l="l"/>
              <a:pathLst>
                <a:path h="2916088" w="1756116">
                  <a:moveTo>
                    <a:pt x="0" y="0"/>
                  </a:moveTo>
                  <a:lnTo>
                    <a:pt x="1756116" y="0"/>
                  </a:lnTo>
                  <a:lnTo>
                    <a:pt x="1756116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756116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951976" y="7212829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96245"/>
            <a:ext cx="12603702" cy="1845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9"/>
              </a:lnSpc>
            </a:pPr>
            <a:r>
              <a:rPr lang="en-US" sz="4772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MEASURES (DAX)</a:t>
            </a:r>
          </a:p>
          <a:p>
            <a:pPr algn="l">
              <a:lnSpc>
                <a:spcPts val="4629"/>
              </a:lnSpc>
            </a:pPr>
            <a:r>
              <a:rPr lang="en-US" sz="4772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Important DAX Measures</a:t>
            </a:r>
          </a:p>
          <a:p>
            <a:pPr algn="l">
              <a:lnSpc>
                <a:spcPts val="462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770048"/>
            <a:ext cx="10597033" cy="9471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Total_Sales = SUMX(Sales_Data,Sales_Data[Units Sold]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*Sales_Data[Price Per Unit]) 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Total_Quantity = SUM(Sales_Data[Units Sold]) 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Transactions = COUNTROWS(Sales_Data) 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Average_Price = AVERAGE(Sales_Data[Price Per Unit])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MTD = TOTALMTD([Total_Sales],Custom_Calendar[Date].[Date])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INTERESTING MEASURE - 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Same Period Last Year = CALCULATE([Total_Sales],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SAMEPERIODLASTYEAR(Custom_Calendar[Date].[Date]))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92510"/>
            <a:ext cx="5212196" cy="11072020"/>
            <a:chOff x="0" y="0"/>
            <a:chExt cx="1372759" cy="2916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2759" cy="2916088"/>
            </a:xfrm>
            <a:custGeom>
              <a:avLst/>
              <a:gdLst/>
              <a:ahLst/>
              <a:cxnLst/>
              <a:rect r="r" b="b" t="t" l="l"/>
              <a:pathLst>
                <a:path h="2916088" w="1372759">
                  <a:moveTo>
                    <a:pt x="0" y="0"/>
                  </a:moveTo>
                  <a:lnTo>
                    <a:pt x="1372759" y="0"/>
                  </a:lnTo>
                  <a:lnTo>
                    <a:pt x="1372759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72759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-5400000">
            <a:off x="-1561794" y="2454862"/>
            <a:ext cx="9719132" cy="525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28"/>
              </a:lnSpc>
            </a:pPr>
            <a:r>
              <a:rPr lang="en-US" sz="10339" b="true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DASHBOARD DESIGN / LAYOUT</a:t>
            </a:r>
          </a:p>
          <a:p>
            <a:pPr algn="l">
              <a:lnSpc>
                <a:spcPts val="10028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4362236">
            <a:off x="13391562" y="-1431588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049087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33310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73618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68560" y="1200073"/>
            <a:ext cx="9695733" cy="1977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53"/>
              </a:lnSpc>
            </a:pPr>
            <a:r>
              <a:rPr lang="en-US" sz="5537" spc="132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REPORT VIEW</a:t>
            </a:r>
          </a:p>
          <a:p>
            <a:pPr algn="l">
              <a:lnSpc>
                <a:spcPts val="7753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814162" y="2202541"/>
            <a:ext cx="6519148" cy="264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KPI Cards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KPIs Displayed: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Sales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Units Sold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Transactions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Average Customer Rating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Provides an instant snapshot of overall business performance.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5814162" y="4816836"/>
            <a:ext cx="5754410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Bar Chart – Sales by Brand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📊 Visual Type: Clustered Bar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Compares total sales across different mobile brands to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identify top-performing and low-performing brands.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5814162" y="6424930"/>
            <a:ext cx="5078135" cy="205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Line Chart – Monthly Sales Trend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📈 Visual Type: Line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Tracks sales trend over time, helping identify seasonality, growth patterns, and peak sales months.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5814162" y="8365490"/>
            <a:ext cx="6648926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Column Chart – Sales by City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📊 Visual Type: Clustered Column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Displays city-wise sales contribution, highlighting high-revenue 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markets and regional demand.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288273" y="2241138"/>
            <a:ext cx="6552040" cy="205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Donut Chart – Payment Method Distribution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🍩 Visual Type: Donut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Shows customer payment preferences (UPI, Credit Card, Cash),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supporting digital payment strategy decisions.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288273" y="4696460"/>
            <a:ext cx="5569744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Table – Detailed Sales Records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📋 Visual Type: Table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Provides transaction-level details for deeper analysis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and validation.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288273" y="6424930"/>
            <a:ext cx="6530728" cy="293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Slicers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🎛 Filters Used: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Brand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City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Month / Year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Payment Method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Enables interactive analysis and personalized data exploration.</a:t>
            </a:r>
          </a:p>
          <a:p>
            <a:pPr algn="l">
              <a:lnSpc>
                <a:spcPts val="237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DAG_PjFGgcc</dc:identifier>
  <dcterms:modified xsi:type="dcterms:W3CDTF">2011-08-01T06:04:30Z</dcterms:modified>
  <cp:revision>1</cp:revision>
  <dc:title>Mobile Sales POWER BI</dc:title>
</cp:coreProperties>
</file>

<file path=docProps/thumbnail.jpeg>
</file>